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9" r:id="rId3"/>
    <p:sldId id="270" r:id="rId4"/>
    <p:sldId id="281" r:id="rId5"/>
    <p:sldId id="284" r:id="rId6"/>
    <p:sldId id="271" r:id="rId7"/>
    <p:sldId id="283" r:id="rId8"/>
    <p:sldId id="286" r:id="rId9"/>
    <p:sldId id="272" r:id="rId10"/>
    <p:sldId id="282" r:id="rId11"/>
    <p:sldId id="287" r:id="rId12"/>
    <p:sldId id="273" r:id="rId13"/>
    <p:sldId id="276" r:id="rId14"/>
    <p:sldId id="285" r:id="rId15"/>
    <p:sldId id="278" r:id="rId16"/>
    <p:sldId id="288" r:id="rId17"/>
    <p:sldId id="289" r:id="rId18"/>
    <p:sldId id="290" r:id="rId19"/>
    <p:sldId id="29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4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Лист1!$A$2:$A$26</c:f>
              <c:strCache>
                <c:ptCount val="23"/>
                <c:pt idx="0">
                  <c:v>Шама</c:v>
                </c:pt>
                <c:pt idx="1">
                  <c:v>Билярск</c:v>
                </c:pt>
                <c:pt idx="2">
                  <c:v>АСОШ №3</c:v>
                </c:pt>
                <c:pt idx="3">
                  <c:v>Лебедино</c:v>
                </c:pt>
                <c:pt idx="4">
                  <c:v>Б.Тиганы</c:v>
                </c:pt>
                <c:pt idx="5">
                  <c:v>Ромодан</c:v>
                </c:pt>
                <c:pt idx="6">
                  <c:v>Сахаровка</c:v>
                </c:pt>
                <c:pt idx="7">
                  <c:v>АСОШ №2</c:v>
                </c:pt>
                <c:pt idx="8">
                  <c:v>Б.Полянки</c:v>
                </c:pt>
                <c:pt idx="9">
                  <c:v>П.Шентала</c:v>
                </c:pt>
                <c:pt idx="10">
                  <c:v>Ср.Тиганы</c:v>
                </c:pt>
                <c:pt idx="11">
                  <c:v>Ст.Шентала</c:v>
                </c:pt>
                <c:pt idx="12">
                  <c:v>Куркуль</c:v>
                </c:pt>
                <c:pt idx="13">
                  <c:v>АНШ №4</c:v>
                </c:pt>
                <c:pt idx="14">
                  <c:v>Ялкын</c:v>
                </c:pt>
                <c:pt idx="15">
                  <c:v>Левашово</c:v>
                </c:pt>
                <c:pt idx="16">
                  <c:v>АСОШ №1</c:v>
                </c:pt>
                <c:pt idx="17">
                  <c:v>Ерыкла</c:v>
                </c:pt>
                <c:pt idx="18">
                  <c:v>Кр.Баран</c:v>
                </c:pt>
                <c:pt idx="19">
                  <c:v>М.Курнали</c:v>
                </c:pt>
                <c:pt idx="20">
                  <c:v>Речное</c:v>
                </c:pt>
                <c:pt idx="21">
                  <c:v>Родники</c:v>
                </c:pt>
                <c:pt idx="22">
                  <c:v>Чув. Майна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8</c:v>
                </c:pt>
                <c:pt idx="1">
                  <c:v>7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080704"/>
        <c:axId val="21086592"/>
        <c:axId val="0"/>
      </c:bar3DChart>
      <c:catAx>
        <c:axId val="21080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1086592"/>
        <c:crosses val="autoZero"/>
        <c:auto val="1"/>
        <c:lblAlgn val="ctr"/>
        <c:lblOffset val="100"/>
        <c:noMultiLvlLbl val="0"/>
      </c:catAx>
      <c:valAx>
        <c:axId val="21086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0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Лист1!$A$2:$A$26</c:f>
              <c:strCache>
                <c:ptCount val="23"/>
                <c:pt idx="0">
                  <c:v>Ромодан</c:v>
                </c:pt>
                <c:pt idx="1">
                  <c:v>Билярск</c:v>
                </c:pt>
                <c:pt idx="2">
                  <c:v>Ялкын</c:v>
                </c:pt>
                <c:pt idx="3">
                  <c:v>Б.Тиганы</c:v>
                </c:pt>
                <c:pt idx="4">
                  <c:v>Кр.Баран</c:v>
                </c:pt>
                <c:pt idx="5">
                  <c:v>Лебедино</c:v>
                </c:pt>
                <c:pt idx="6">
                  <c:v>П.Шентала</c:v>
                </c:pt>
                <c:pt idx="7">
                  <c:v>Шама</c:v>
                </c:pt>
                <c:pt idx="8">
                  <c:v>М.Курнали</c:v>
                </c:pt>
                <c:pt idx="9">
                  <c:v>АСОШ №2</c:v>
                </c:pt>
                <c:pt idx="10">
                  <c:v>Родники</c:v>
                </c:pt>
                <c:pt idx="11">
                  <c:v>Ср.Тиганы</c:v>
                </c:pt>
                <c:pt idx="12">
                  <c:v>Ст.Шентала</c:v>
                </c:pt>
                <c:pt idx="13">
                  <c:v>АНШ №4</c:v>
                </c:pt>
                <c:pt idx="14">
                  <c:v>Ерыкла</c:v>
                </c:pt>
                <c:pt idx="15">
                  <c:v>Куркуль</c:v>
                </c:pt>
                <c:pt idx="16">
                  <c:v>Левашово</c:v>
                </c:pt>
                <c:pt idx="17">
                  <c:v>АСОШ №1</c:v>
                </c:pt>
                <c:pt idx="18">
                  <c:v>АСОШ №3</c:v>
                </c:pt>
                <c:pt idx="19">
                  <c:v>Б.Полянки</c:v>
                </c:pt>
                <c:pt idx="20">
                  <c:v>Сахаровка</c:v>
                </c:pt>
                <c:pt idx="21">
                  <c:v>Речное</c:v>
                </c:pt>
                <c:pt idx="22">
                  <c:v>Ч.Майна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10</c:v>
                </c:pt>
                <c:pt idx="1">
                  <c:v>9</c:v>
                </c:pt>
                <c:pt idx="2">
                  <c:v>9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054784"/>
        <c:axId val="22056320"/>
        <c:axId val="0"/>
      </c:bar3DChart>
      <c:catAx>
        <c:axId val="22054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056320"/>
        <c:crosses val="autoZero"/>
        <c:auto val="1"/>
        <c:lblAlgn val="ctr"/>
        <c:lblOffset val="100"/>
        <c:noMultiLvlLbl val="0"/>
      </c:catAx>
      <c:valAx>
        <c:axId val="2205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054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Лист1!$A$2:$A$26</c:f>
              <c:strCache>
                <c:ptCount val="23"/>
                <c:pt idx="0">
                  <c:v>Билярск</c:v>
                </c:pt>
                <c:pt idx="1">
                  <c:v>М.Курнали</c:v>
                </c:pt>
                <c:pt idx="2">
                  <c:v>АСОШ №2</c:v>
                </c:pt>
                <c:pt idx="3">
                  <c:v>Ромодановский ДОУ</c:v>
                </c:pt>
                <c:pt idx="4">
                  <c:v>Сахаровка</c:v>
                </c:pt>
                <c:pt idx="5">
                  <c:v>Ст.Шентала</c:v>
                </c:pt>
                <c:pt idx="6">
                  <c:v>Ялкын</c:v>
                </c:pt>
                <c:pt idx="7">
                  <c:v>Куркуль</c:v>
                </c:pt>
                <c:pt idx="8">
                  <c:v>Лебедино</c:v>
                </c:pt>
                <c:pt idx="9">
                  <c:v>Левашово</c:v>
                </c:pt>
                <c:pt idx="10">
                  <c:v>Ср.Тиганы</c:v>
                </c:pt>
                <c:pt idx="11">
                  <c:v>Б.Тиганы</c:v>
                </c:pt>
                <c:pt idx="12">
                  <c:v>Б.Полянки</c:v>
                </c:pt>
                <c:pt idx="13">
                  <c:v>Ерыкла</c:v>
                </c:pt>
                <c:pt idx="14">
                  <c:v>Кр.Баран</c:v>
                </c:pt>
                <c:pt idx="15">
                  <c:v>П.Шентала</c:v>
                </c:pt>
                <c:pt idx="16">
                  <c:v>АСОШ №1</c:v>
                </c:pt>
                <c:pt idx="17">
                  <c:v>АСОШ №3</c:v>
                </c:pt>
                <c:pt idx="18">
                  <c:v>Шама</c:v>
                </c:pt>
                <c:pt idx="19">
                  <c:v>АНШ №4</c:v>
                </c:pt>
                <c:pt idx="20">
                  <c:v>Родники</c:v>
                </c:pt>
                <c:pt idx="21">
                  <c:v>Ч.Майна</c:v>
                </c:pt>
                <c:pt idx="22">
                  <c:v>Речное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97632"/>
        <c:axId val="20999168"/>
        <c:axId val="0"/>
      </c:bar3DChart>
      <c:catAx>
        <c:axId val="20997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0999168"/>
        <c:crosses val="autoZero"/>
        <c:auto val="1"/>
        <c:lblAlgn val="ctr"/>
        <c:lblOffset val="100"/>
        <c:noMultiLvlLbl val="0"/>
      </c:catAx>
      <c:valAx>
        <c:axId val="20999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97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Лист1!$A$2:$A$26</c:f>
              <c:strCache>
                <c:ptCount val="23"/>
                <c:pt idx="0">
                  <c:v>Билярск</c:v>
                </c:pt>
                <c:pt idx="1">
                  <c:v>Ромодан</c:v>
                </c:pt>
                <c:pt idx="2">
                  <c:v>АСОШ №1</c:v>
                </c:pt>
                <c:pt idx="3">
                  <c:v>Куркуль</c:v>
                </c:pt>
                <c:pt idx="4">
                  <c:v>Ялкын</c:v>
                </c:pt>
                <c:pt idx="5">
                  <c:v>АСОШ №2</c:v>
                </c:pt>
                <c:pt idx="6">
                  <c:v>АСОШ №3</c:v>
                </c:pt>
                <c:pt idx="7">
                  <c:v>Б.Тиганы</c:v>
                </c:pt>
                <c:pt idx="8">
                  <c:v>Родники</c:v>
                </c:pt>
                <c:pt idx="9">
                  <c:v>Ср.Тиганы</c:v>
                </c:pt>
                <c:pt idx="10">
                  <c:v>Левашово</c:v>
                </c:pt>
                <c:pt idx="11">
                  <c:v>Сахаровка</c:v>
                </c:pt>
                <c:pt idx="12">
                  <c:v>Ст.Шентала</c:v>
                </c:pt>
                <c:pt idx="13">
                  <c:v>Шама</c:v>
                </c:pt>
                <c:pt idx="14">
                  <c:v>Ч.Майна</c:v>
                </c:pt>
                <c:pt idx="15">
                  <c:v>Ерыкла</c:v>
                </c:pt>
                <c:pt idx="16">
                  <c:v>Кр.Баран</c:v>
                </c:pt>
                <c:pt idx="17">
                  <c:v>П.Шентала</c:v>
                </c:pt>
                <c:pt idx="18">
                  <c:v>М.Курнали</c:v>
                </c:pt>
                <c:pt idx="19">
                  <c:v>АНШ №4</c:v>
                </c:pt>
                <c:pt idx="20">
                  <c:v>Б.Полянки</c:v>
                </c:pt>
                <c:pt idx="21">
                  <c:v>Лебедино</c:v>
                </c:pt>
                <c:pt idx="22">
                  <c:v>Речное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7246464"/>
        <c:axId val="57248000"/>
        <c:axId val="0"/>
      </c:bar3DChart>
      <c:catAx>
        <c:axId val="57246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57248000"/>
        <c:crosses val="autoZero"/>
        <c:auto val="1"/>
        <c:lblAlgn val="ctr"/>
        <c:lblOffset val="100"/>
        <c:noMultiLvlLbl val="0"/>
      </c:catAx>
      <c:valAx>
        <c:axId val="57248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7246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35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Результаты деятельности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 сфере воспитания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/2016-2017 </a:t>
            </a:r>
            <a:r>
              <a:rPr lang="ru-RU" sz="18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уч.г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./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122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Курируемые направления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правовое и антикоррупционное воспитание;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профилактика употребления ПАВ и пропаганда здорового образа жизни;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патриотическое воспитание;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 детское движение/ ДОО и ШУС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Общее количество мероприятий: более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60.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26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Правовое и антикоррупционное воспитание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48398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u="sng" dirty="0" smtClean="0"/>
              <a:t>Мероприятия:</a:t>
            </a:r>
          </a:p>
          <a:p>
            <a:pPr marL="0" indent="0">
              <a:buNone/>
            </a:pPr>
            <a:r>
              <a:rPr lang="ru-RU" sz="2400" dirty="0" smtClean="0"/>
              <a:t>- конкурс видеороликов «Ребёнок в мире прав» </a:t>
            </a:r>
          </a:p>
          <a:p>
            <a:pPr marL="0" indent="0">
              <a:buNone/>
            </a:pPr>
            <a:r>
              <a:rPr lang="ru-RU" sz="1800" dirty="0" smtClean="0"/>
              <a:t> /9 школ: №3, №4, </a:t>
            </a:r>
            <a:r>
              <a:rPr lang="ru-RU" sz="1800" dirty="0" err="1" smtClean="0"/>
              <a:t>Шама</a:t>
            </a:r>
            <a:r>
              <a:rPr lang="ru-RU" sz="1800" dirty="0" smtClean="0"/>
              <a:t>, Бил., </a:t>
            </a:r>
            <a:r>
              <a:rPr lang="ru-RU" sz="1800" dirty="0" err="1" smtClean="0"/>
              <a:t>Ст.Ш</a:t>
            </a:r>
            <a:r>
              <a:rPr lang="ru-RU" sz="1800" dirty="0" smtClean="0"/>
              <a:t>., </a:t>
            </a:r>
            <a:r>
              <a:rPr lang="ru-RU" sz="1800" dirty="0" err="1" smtClean="0"/>
              <a:t>Ср.Т</a:t>
            </a:r>
            <a:r>
              <a:rPr lang="ru-RU" sz="1800" dirty="0" smtClean="0"/>
              <a:t>., Б.Т., </a:t>
            </a:r>
            <a:r>
              <a:rPr lang="ru-RU" sz="1800" dirty="0" err="1" smtClean="0"/>
              <a:t>Ромод</a:t>
            </a:r>
            <a:r>
              <a:rPr lang="ru-RU" sz="1800" dirty="0" smtClean="0"/>
              <a:t>., </a:t>
            </a:r>
            <a:r>
              <a:rPr lang="ru-RU" sz="1800" dirty="0" err="1" smtClean="0"/>
              <a:t>Лебед</a:t>
            </a:r>
            <a:r>
              <a:rPr lang="ru-RU" sz="1800" dirty="0" smtClean="0"/>
              <a:t>./</a:t>
            </a:r>
          </a:p>
          <a:p>
            <a:pPr marL="0" indent="0">
              <a:buNone/>
            </a:pPr>
            <a:r>
              <a:rPr lang="ru-RU" sz="2400" dirty="0" smtClean="0"/>
              <a:t>- «</a:t>
            </a:r>
            <a:r>
              <a:rPr lang="ru-RU" sz="2400" dirty="0"/>
              <a:t>Э</a:t>
            </a:r>
            <a:r>
              <a:rPr lang="ru-RU" sz="2400" dirty="0" smtClean="0"/>
              <a:t>кстремизму – «Нет!»</a:t>
            </a:r>
          </a:p>
          <a:p>
            <a:pPr marL="0" indent="0">
              <a:buNone/>
            </a:pPr>
            <a:r>
              <a:rPr lang="ru-RU" sz="2400" dirty="0" smtClean="0"/>
              <a:t>- «Защита прав потребителей» </a:t>
            </a:r>
            <a:r>
              <a:rPr lang="ru-RU" sz="1800" dirty="0" smtClean="0"/>
              <a:t>/4 школы: №2, </a:t>
            </a:r>
            <a:r>
              <a:rPr lang="ru-RU" sz="1800" dirty="0" err="1" smtClean="0"/>
              <a:t>Сах</a:t>
            </a:r>
            <a:r>
              <a:rPr lang="ru-RU" sz="1800" dirty="0" smtClean="0"/>
              <a:t>., Б.П., Б.Т./</a:t>
            </a:r>
          </a:p>
          <a:p>
            <a:pPr marL="0" indent="0">
              <a:buNone/>
            </a:pPr>
            <a:r>
              <a:rPr lang="ru-RU" sz="2400" dirty="0" smtClean="0"/>
              <a:t>- «Надо жить честно!»</a:t>
            </a:r>
          </a:p>
          <a:p>
            <a:pPr marL="0" indent="0">
              <a:buNone/>
            </a:pPr>
            <a:r>
              <a:rPr lang="ru-RU" sz="2400" dirty="0" smtClean="0"/>
              <a:t>- «Конституция глазами детей» </a:t>
            </a:r>
            <a:r>
              <a:rPr lang="ru-RU" sz="1800" dirty="0" smtClean="0"/>
              <a:t>/3 школы: №2, №3, Бил./ </a:t>
            </a:r>
          </a:p>
          <a:p>
            <a:pPr marL="0" indent="0">
              <a:buNone/>
            </a:pPr>
            <a:r>
              <a:rPr lang="ru-RU" sz="2400" dirty="0" smtClean="0"/>
              <a:t>- «Будущее моей страны – в моих руках!» </a:t>
            </a:r>
          </a:p>
          <a:p>
            <a:pPr marL="0" indent="0">
              <a:buNone/>
            </a:pPr>
            <a:r>
              <a:rPr lang="ru-RU" sz="2400" dirty="0" smtClean="0"/>
              <a:t>- конкурс среди отрядов профилактики правонарушений;</a:t>
            </a:r>
          </a:p>
          <a:p>
            <a:pPr marL="0" indent="0">
              <a:buNone/>
            </a:pPr>
            <a:r>
              <a:rPr lang="ru-RU" sz="2400" dirty="0" smtClean="0"/>
              <a:t>- «Парламентский урок-2016» (5)</a:t>
            </a:r>
          </a:p>
          <a:p>
            <a:pPr marL="0" indent="0">
              <a:buNone/>
            </a:pPr>
            <a:r>
              <a:rPr lang="ru-RU" sz="2400" dirty="0" smtClean="0"/>
              <a:t>- «Потребитель! Заяви о своих правах!» </a:t>
            </a:r>
            <a:r>
              <a:rPr lang="ru-RU" sz="1800" dirty="0" smtClean="0"/>
              <a:t>/</a:t>
            </a:r>
            <a:r>
              <a:rPr lang="ru-RU" sz="1800" dirty="0" err="1" smtClean="0"/>
              <a:t>Шама</a:t>
            </a:r>
            <a:r>
              <a:rPr lang="ru-RU" sz="1800" dirty="0" smtClean="0"/>
              <a:t>!/</a:t>
            </a:r>
          </a:p>
          <a:p>
            <a:pPr marL="0" indent="0">
              <a:buNone/>
            </a:pPr>
            <a:r>
              <a:rPr lang="ru-RU" sz="2400" dirty="0" smtClean="0"/>
              <a:t>- реализация «Антикоррупционных рекомендаций»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27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Правовое и антикоррупционное воспитание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/10 позиций/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458365"/>
              </p:ext>
            </p:extLst>
          </p:nvPr>
        </p:nvGraphicFramePr>
        <p:xfrm>
          <a:off x="107504" y="1340768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211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Результативность участия: призовые места в РТ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- Билярск /«Будущее моей страны…»/</a:t>
            </a:r>
          </a:p>
          <a:p>
            <a:pPr marL="0" indent="0">
              <a:buNone/>
            </a:pPr>
            <a:r>
              <a:rPr lang="ru-RU" sz="3200" dirty="0" smtClean="0"/>
              <a:t>- </a:t>
            </a:r>
            <a:r>
              <a:rPr lang="ru-RU" sz="3200" dirty="0" err="1" smtClean="0"/>
              <a:t>Шама</a:t>
            </a:r>
            <a:r>
              <a:rPr lang="ru-RU" sz="3200" dirty="0" smtClean="0"/>
              <a:t> / «Будущее моей страны…»/</a:t>
            </a:r>
          </a:p>
          <a:p>
            <a:pPr marL="0" indent="0">
              <a:buNone/>
            </a:pPr>
            <a:r>
              <a:rPr lang="ru-RU" sz="3200" dirty="0" smtClean="0"/>
              <a:t>- Куркуль / «Парламентский урок - 2016»/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705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Патриотическое воспитание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u="sng" dirty="0" smtClean="0"/>
              <a:t>Мероприятия:</a:t>
            </a:r>
          </a:p>
          <a:p>
            <a:pPr marL="0" indent="0">
              <a:buNone/>
            </a:pPr>
            <a:r>
              <a:rPr lang="ru-RU" sz="2400" dirty="0" smtClean="0"/>
              <a:t>- конкурс на знание государственной символики РТ и РФ;</a:t>
            </a:r>
          </a:p>
          <a:p>
            <a:pPr marL="0" indent="0">
              <a:buNone/>
            </a:pPr>
            <a:r>
              <a:rPr lang="ru-RU" sz="2400" dirty="0" smtClean="0"/>
              <a:t>- планы к 100-летию ТАССР;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- </a:t>
            </a:r>
            <a:r>
              <a:rPr lang="ru-RU" sz="2400" dirty="0"/>
              <a:t>планы к 100-летию </a:t>
            </a:r>
            <a:r>
              <a:rPr lang="ru-RU" sz="2400" dirty="0" smtClean="0"/>
              <a:t>Революции;</a:t>
            </a:r>
          </a:p>
          <a:p>
            <a:pPr marL="0" indent="0">
              <a:buNone/>
            </a:pPr>
            <a:r>
              <a:rPr lang="ru-RU" sz="2400" dirty="0" smtClean="0"/>
              <a:t>- анкетирование по патриотической работе;</a:t>
            </a:r>
          </a:p>
          <a:p>
            <a:pPr marL="0" indent="0">
              <a:buNone/>
            </a:pPr>
            <a:r>
              <a:rPr lang="ru-RU" sz="2400" dirty="0" smtClean="0"/>
              <a:t>- месячник ВПР;</a:t>
            </a:r>
          </a:p>
          <a:p>
            <a:pPr marL="0" indent="0">
              <a:buNone/>
            </a:pPr>
            <a:r>
              <a:rPr lang="ru-RU" sz="2400" dirty="0" smtClean="0"/>
              <a:t>- конкурс рисунков и фоторабот Болгары-Свияжск;</a:t>
            </a:r>
          </a:p>
          <a:p>
            <a:pPr marL="0" indent="0">
              <a:buNone/>
            </a:pPr>
            <a:r>
              <a:rPr lang="ru-RU" sz="2400" dirty="0" smtClean="0"/>
              <a:t>- гуманитарная помощь детям Сирии;</a:t>
            </a:r>
          </a:p>
          <a:p>
            <a:pPr marL="0" indent="0">
              <a:buNone/>
            </a:pPr>
            <a:r>
              <a:rPr lang="ru-RU" sz="2400" dirty="0" smtClean="0"/>
              <a:t>- «Их имена составили славу России» </a:t>
            </a:r>
            <a:r>
              <a:rPr lang="ru-RU" sz="2100" u="sng" dirty="0" smtClean="0"/>
              <a:t>/4 школы: №3, </a:t>
            </a:r>
            <a:r>
              <a:rPr lang="ru-RU" sz="2100" u="sng" dirty="0" err="1" smtClean="0"/>
              <a:t>М.Курнали</a:t>
            </a:r>
            <a:r>
              <a:rPr lang="ru-RU" sz="2100" u="sng" dirty="0" smtClean="0"/>
              <a:t>, </a:t>
            </a:r>
            <a:r>
              <a:rPr lang="ru-RU" sz="2100" u="sng" dirty="0" err="1" smtClean="0"/>
              <a:t>Б.Тиганы</a:t>
            </a:r>
            <a:r>
              <a:rPr lang="ru-RU" sz="2100" u="sng" dirty="0" smtClean="0"/>
              <a:t>, Родники/;</a:t>
            </a:r>
            <a:endParaRPr lang="ru-RU" sz="2400" u="sng" dirty="0" smtClean="0"/>
          </a:p>
          <a:p>
            <a:pPr marL="0" indent="0">
              <a:buNone/>
            </a:pPr>
            <a:r>
              <a:rPr lang="ru-RU" sz="2400" dirty="0" smtClean="0"/>
              <a:t>- «Гимн России понятными словами» </a:t>
            </a:r>
            <a:r>
              <a:rPr lang="ru-RU" sz="2100" u="sng" dirty="0" smtClean="0"/>
              <a:t>/2 школы: Билярск, </a:t>
            </a:r>
            <a:r>
              <a:rPr lang="ru-RU" sz="2100" u="sng" dirty="0" err="1" smtClean="0"/>
              <a:t>Ялкын</a:t>
            </a:r>
            <a:r>
              <a:rPr lang="ru-RU" sz="2100" u="sng" dirty="0" smtClean="0"/>
              <a:t>/;</a:t>
            </a:r>
          </a:p>
          <a:p>
            <a:pPr marL="0" indent="0">
              <a:buNone/>
            </a:pPr>
            <a:r>
              <a:rPr lang="ru-RU" sz="2400" dirty="0" smtClean="0"/>
              <a:t>- «Марш памяти-2017»;</a:t>
            </a:r>
          </a:p>
          <a:p>
            <a:pPr marL="0" indent="0">
              <a:buNone/>
            </a:pPr>
            <a:r>
              <a:rPr lang="ru-RU" sz="2400" dirty="0" smtClean="0"/>
              <a:t>- «Династии России»;</a:t>
            </a:r>
          </a:p>
          <a:p>
            <a:pPr marL="0" indent="0">
              <a:buNone/>
            </a:pPr>
            <a:r>
              <a:rPr lang="ru-RU" sz="2400" dirty="0" smtClean="0"/>
              <a:t>- Информационные проекты «Служу Отечеству!»;</a:t>
            </a:r>
          </a:p>
          <a:p>
            <a:pPr marL="0" indent="0">
              <a:buNone/>
            </a:pPr>
            <a:r>
              <a:rPr lang="ru-RU" sz="2400" dirty="0" smtClean="0"/>
              <a:t>- конкурс профессионального мастерства «Делай как я!»;</a:t>
            </a:r>
          </a:p>
          <a:p>
            <a:pPr marL="0" indent="0">
              <a:buNone/>
            </a:pPr>
            <a:r>
              <a:rPr lang="ru-RU" sz="2400" dirty="0" smtClean="0"/>
              <a:t>- «Хранители времён» /материалы для сборника/ </a:t>
            </a:r>
            <a:r>
              <a:rPr lang="ru-RU" sz="2100" u="sng" dirty="0" smtClean="0"/>
              <a:t>/Билярск/;</a:t>
            </a:r>
          </a:p>
          <a:p>
            <a:pPr marL="0" indent="0">
              <a:buNone/>
            </a:pPr>
            <a:r>
              <a:rPr lang="ru-RU" sz="2400" dirty="0" smtClean="0"/>
              <a:t>- «Семейная реликвия» </a:t>
            </a:r>
            <a:r>
              <a:rPr lang="ru-RU" sz="2100" u="sng" dirty="0" smtClean="0"/>
              <a:t>/Ромодан и </a:t>
            </a:r>
            <a:r>
              <a:rPr lang="ru-RU" sz="2100" u="sng" dirty="0" err="1" smtClean="0"/>
              <a:t>Лебедино</a:t>
            </a:r>
            <a:r>
              <a:rPr lang="ru-RU" sz="2100" u="sng" dirty="0" smtClean="0"/>
              <a:t>/;</a:t>
            </a:r>
          </a:p>
          <a:p>
            <a:pPr marL="0" indent="0">
              <a:buNone/>
            </a:pPr>
            <a:r>
              <a:rPr lang="ru-RU" sz="2400" dirty="0" smtClean="0"/>
              <a:t>- медиа-конкурс «Наша Победа» </a:t>
            </a:r>
            <a:r>
              <a:rPr lang="ru-RU" sz="2100" u="sng" dirty="0" smtClean="0"/>
              <a:t>/3 школы: </a:t>
            </a:r>
            <a:r>
              <a:rPr lang="ru-RU" sz="2100" u="sng" dirty="0" err="1" smtClean="0"/>
              <a:t>М.Курнали</a:t>
            </a:r>
            <a:r>
              <a:rPr lang="ru-RU" sz="2100" u="sng" dirty="0" smtClean="0"/>
              <a:t>, Ромодан, </a:t>
            </a:r>
            <a:r>
              <a:rPr lang="ru-RU" sz="2100" u="sng" dirty="0" err="1" smtClean="0"/>
              <a:t>Ялкын</a:t>
            </a:r>
            <a:r>
              <a:rPr lang="ru-RU" sz="2100" u="sng" dirty="0" smtClean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618154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Патриотическое воспитание /14 позиций/ </a:t>
            </a:r>
            <a:endParaRPr lang="ru-RU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848560"/>
              </p:ext>
            </p:extLst>
          </p:nvPr>
        </p:nvGraphicFramePr>
        <p:xfrm>
          <a:off x="107504" y="1340768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617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Результативность участия: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призовые места в РТ, РФ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6" cy="4479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- </a:t>
            </a:r>
            <a:r>
              <a:rPr lang="ru-RU" sz="3200" dirty="0"/>
              <a:t>Билярск </a:t>
            </a:r>
            <a:r>
              <a:rPr lang="ru-RU" sz="2800" dirty="0"/>
              <a:t>/«Служу Отечеству»/</a:t>
            </a:r>
          </a:p>
          <a:p>
            <a:pPr marL="0" indent="0">
              <a:buNone/>
            </a:pPr>
            <a:r>
              <a:rPr lang="ru-RU" sz="3200" dirty="0"/>
              <a:t>- Ромодан </a:t>
            </a:r>
            <a:r>
              <a:rPr lang="ru-RU" sz="2800" dirty="0"/>
              <a:t>/«Служу Отечеству»/</a:t>
            </a:r>
          </a:p>
          <a:p>
            <a:pPr marL="0" indent="0">
              <a:buNone/>
            </a:pPr>
            <a:r>
              <a:rPr lang="ru-RU" sz="3200" dirty="0" smtClean="0"/>
              <a:t>- АСОШ №2 </a:t>
            </a:r>
            <a:r>
              <a:rPr lang="ru-RU" sz="2800" dirty="0" smtClean="0"/>
              <a:t>/«На знание государственной символики…»/</a:t>
            </a:r>
          </a:p>
          <a:p>
            <a:pPr marL="0" indent="0">
              <a:buNone/>
            </a:pPr>
            <a:r>
              <a:rPr lang="ru-RU" sz="3200" dirty="0" smtClean="0"/>
              <a:t>- АСОШ №2 </a:t>
            </a:r>
            <a:r>
              <a:rPr lang="ru-RU" sz="2800" dirty="0" smtClean="0"/>
              <a:t>/«Династии России»/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- ЦДТ </a:t>
            </a:r>
            <a:r>
              <a:rPr lang="ru-RU" sz="2800" dirty="0" smtClean="0"/>
              <a:t>/ «Делай, как я», конкурс профессионального мастерства/ </a:t>
            </a:r>
          </a:p>
          <a:p>
            <a:pPr>
              <a:buFontTx/>
              <a:buChar char="-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94708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165" y="692696"/>
            <a:ext cx="8507288" cy="136815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Профилактика употребления ПАВ и пропаганда ЗОЖ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29544"/>
            <a:ext cx="8579296" cy="45517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u="sng" dirty="0" smtClean="0"/>
              <a:t>Мероприятия:</a:t>
            </a:r>
          </a:p>
          <a:p>
            <a:pPr marL="0" indent="0">
              <a:buNone/>
            </a:pPr>
            <a:r>
              <a:rPr lang="ru-RU" sz="2400" dirty="0" smtClean="0"/>
              <a:t>- конкурс агитбригад по профилактике асоциальных явлений «Свежий ветер»;</a:t>
            </a:r>
          </a:p>
          <a:p>
            <a:pPr marL="0" indent="0">
              <a:buNone/>
            </a:pPr>
            <a:r>
              <a:rPr lang="ru-RU" sz="2400" dirty="0" smtClean="0"/>
              <a:t>- «Парад идей» /проекты для учреждений ДО/</a:t>
            </a:r>
          </a:p>
          <a:p>
            <a:pPr marL="0" indent="0">
              <a:buNone/>
            </a:pPr>
            <a:r>
              <a:rPr lang="ru-RU" sz="2400" dirty="0" smtClean="0"/>
              <a:t>- «Праздник трезвости»</a:t>
            </a:r>
          </a:p>
          <a:p>
            <a:pPr marL="0" indent="0">
              <a:buNone/>
            </a:pPr>
            <a:r>
              <a:rPr lang="ru-RU" sz="2400" dirty="0" smtClean="0"/>
              <a:t>- всероссийский Интернет-урок «Имею право знать!»</a:t>
            </a:r>
          </a:p>
          <a:p>
            <a:pPr marL="0" indent="0">
              <a:buNone/>
            </a:pPr>
            <a:r>
              <a:rPr lang="ru-RU" sz="2400" dirty="0" smtClean="0"/>
              <a:t>- «Молодёжь против табака» </a:t>
            </a:r>
            <a:r>
              <a:rPr lang="ru-RU" sz="2400" u="sng" dirty="0" smtClean="0"/>
              <a:t>/Билярск/</a:t>
            </a:r>
          </a:p>
          <a:p>
            <a:pPr marL="0" indent="0">
              <a:buNone/>
            </a:pPr>
            <a:r>
              <a:rPr lang="ru-RU" sz="2400" dirty="0" smtClean="0"/>
              <a:t>- «Здоровое поколение» </a:t>
            </a:r>
            <a:r>
              <a:rPr lang="ru-RU" sz="2400" u="sng" dirty="0" smtClean="0"/>
              <a:t>/Билярск, АСОШ №3/</a:t>
            </a:r>
          </a:p>
          <a:p>
            <a:pPr marL="0" indent="0">
              <a:buNone/>
            </a:pPr>
            <a:r>
              <a:rPr lang="ru-RU" sz="2400" dirty="0" smtClean="0"/>
              <a:t>- ЕНИ-2017 /Европейская неделя иммунизации/</a:t>
            </a:r>
          </a:p>
          <a:p>
            <a:pPr marL="0" indent="0">
              <a:buNone/>
            </a:pPr>
            <a:r>
              <a:rPr lang="ru-RU" sz="2400" dirty="0" smtClean="0"/>
              <a:t>- проект «</a:t>
            </a:r>
            <a:r>
              <a:rPr lang="en-US" sz="2400" dirty="0" smtClean="0"/>
              <a:t>SMS</a:t>
            </a:r>
            <a:r>
              <a:rPr lang="ru-RU" sz="2400" dirty="0" smtClean="0"/>
              <a:t>-дети» /«Самостоятельные дети»/: </a:t>
            </a:r>
            <a:r>
              <a:rPr lang="ru-RU" sz="2400" u="sng" dirty="0" smtClean="0"/>
              <a:t>АСОШ №2, </a:t>
            </a:r>
            <a:r>
              <a:rPr lang="ru-RU" sz="2400" u="sng" dirty="0" err="1" smtClean="0"/>
              <a:t>Сахаровка</a:t>
            </a:r>
            <a:endParaRPr lang="ru-RU" sz="2400" u="sng" dirty="0" smtClean="0"/>
          </a:p>
          <a:p>
            <a:pPr marL="0" indent="0">
              <a:buNone/>
            </a:pPr>
            <a:r>
              <a:rPr lang="ru-RU" sz="2400" dirty="0" smtClean="0"/>
              <a:t>- Акция «СТОП ВИЧ/СПИД»  </a:t>
            </a:r>
            <a:r>
              <a:rPr lang="ru-RU" sz="1900" dirty="0" smtClean="0"/>
              <a:t>/ещё идёт/</a:t>
            </a:r>
          </a:p>
          <a:p>
            <a:pPr marL="0" indent="0">
              <a:buNone/>
            </a:pPr>
            <a:r>
              <a:rPr lang="ru-RU" sz="2400" dirty="0" smtClean="0"/>
              <a:t>- «Все краски мира» /</a:t>
            </a:r>
            <a:r>
              <a:rPr lang="ru-RU" sz="2400" u="sng" dirty="0" smtClean="0"/>
              <a:t>3 школы: </a:t>
            </a:r>
            <a:r>
              <a:rPr lang="ru-RU" sz="2400" u="sng" dirty="0" err="1" smtClean="0"/>
              <a:t>М.Курнали</a:t>
            </a:r>
            <a:r>
              <a:rPr lang="ru-RU" sz="2400" u="sng" dirty="0" smtClean="0"/>
              <a:t>, Ромодан, </a:t>
            </a:r>
            <a:r>
              <a:rPr lang="ru-RU" sz="2400" u="sng" dirty="0" err="1" smtClean="0"/>
              <a:t>Лебедино</a:t>
            </a:r>
            <a:r>
              <a:rPr lang="ru-RU" sz="2400" u="sng" dirty="0" smtClean="0"/>
              <a:t>/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5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Профилактика употребления ПАВ и пропаганда ЗОЖ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/8 позиций/</a:t>
            </a:r>
            <a:endParaRPr lang="ru-RU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921515"/>
              </p:ext>
            </p:extLst>
          </p:nvPr>
        </p:nvGraphicFramePr>
        <p:xfrm>
          <a:off x="107504" y="1340768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357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Результативность участия: призовые места в РТ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6" cy="4479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- Билярск </a:t>
            </a:r>
            <a:r>
              <a:rPr lang="ru-RU" sz="2800" dirty="0" smtClean="0"/>
              <a:t>/</a:t>
            </a:r>
            <a:r>
              <a:rPr lang="ru-RU" sz="2800" dirty="0"/>
              <a:t>конкурс агитбригад по профилактике асоциальных явлений «Свежий ветер</a:t>
            </a:r>
            <a:r>
              <a:rPr lang="ru-RU" sz="2800" dirty="0" smtClean="0"/>
              <a:t>»/;</a:t>
            </a:r>
          </a:p>
          <a:p>
            <a:pPr marL="0" indent="0">
              <a:buNone/>
            </a:pPr>
            <a:r>
              <a:rPr lang="ru-RU" sz="3200" dirty="0" smtClean="0"/>
              <a:t>- ЦДТ </a:t>
            </a:r>
            <a:r>
              <a:rPr lang="ru-RU" sz="2800" dirty="0" smtClean="0"/>
              <a:t>/ «Парад идей», конкурс антинаркотических проектов/ </a:t>
            </a:r>
          </a:p>
          <a:p>
            <a:pPr>
              <a:buFontTx/>
              <a:buChar char="-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86988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Детское движение: ДОО и ШУС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u="sng" dirty="0" smtClean="0"/>
              <a:t>Мероприятия:</a:t>
            </a:r>
          </a:p>
          <a:p>
            <a:pPr marL="0" indent="0">
              <a:buNone/>
            </a:pPr>
            <a:r>
              <a:rPr lang="ru-RU" sz="2400" dirty="0" smtClean="0"/>
              <a:t>- КАП /конкурс авторских программ по детскому движению/ - </a:t>
            </a:r>
            <a:r>
              <a:rPr lang="ru-RU" sz="1800" u="sng" dirty="0" smtClean="0"/>
              <a:t>5 школ: Бил., </a:t>
            </a:r>
            <a:r>
              <a:rPr lang="ru-RU" sz="1800" u="sng" dirty="0" err="1" smtClean="0"/>
              <a:t>Ср.Т</a:t>
            </a:r>
            <a:r>
              <a:rPr lang="ru-RU" sz="1800" u="sng" dirty="0" smtClean="0"/>
              <a:t>., </a:t>
            </a:r>
            <a:r>
              <a:rPr lang="ru-RU" sz="1800" u="sng" dirty="0" err="1" smtClean="0"/>
              <a:t>Ромод</a:t>
            </a:r>
            <a:r>
              <a:rPr lang="ru-RU" sz="1800" u="sng" dirty="0" smtClean="0"/>
              <a:t>., </a:t>
            </a:r>
            <a:r>
              <a:rPr lang="ru-RU" sz="1800" u="sng" dirty="0" err="1" smtClean="0"/>
              <a:t>Родн</a:t>
            </a:r>
            <a:r>
              <a:rPr lang="ru-RU" sz="1800" u="sng" dirty="0" smtClean="0"/>
              <a:t>., </a:t>
            </a:r>
            <a:r>
              <a:rPr lang="ru-RU" sz="1800" u="sng" dirty="0" err="1" smtClean="0"/>
              <a:t>Ялк</a:t>
            </a:r>
            <a:r>
              <a:rPr lang="ru-RU" sz="1800" u="sng" dirty="0" smtClean="0"/>
              <a:t>.</a:t>
            </a:r>
          </a:p>
          <a:p>
            <a:pPr marL="0" indent="0">
              <a:buNone/>
            </a:pPr>
            <a:r>
              <a:rPr lang="ru-RU" sz="2400" dirty="0" smtClean="0"/>
              <a:t>- «Замечательный вожатый» </a:t>
            </a:r>
            <a:r>
              <a:rPr lang="ru-RU" sz="1800" u="sng" dirty="0" smtClean="0"/>
              <a:t>/11 школ/</a:t>
            </a:r>
          </a:p>
          <a:p>
            <a:pPr marL="0" indent="0">
              <a:buNone/>
            </a:pPr>
            <a:r>
              <a:rPr lang="ru-RU" sz="2400" dirty="0" smtClean="0"/>
              <a:t>- «Наставник года-2017» /педагоги-организаторы/</a:t>
            </a:r>
          </a:p>
          <a:p>
            <a:pPr marL="0" indent="0">
              <a:buNone/>
            </a:pPr>
            <a:r>
              <a:rPr lang="ru-RU" sz="2400" dirty="0" smtClean="0"/>
              <a:t>- «Форум юных граждан» </a:t>
            </a:r>
            <a:r>
              <a:rPr lang="ru-RU" sz="1800" u="sng" dirty="0" smtClean="0"/>
              <a:t>/6 школ: №1, №2, №3, </a:t>
            </a:r>
            <a:r>
              <a:rPr lang="ru-RU" sz="1800" u="sng" dirty="0" err="1" smtClean="0"/>
              <a:t>Курк</a:t>
            </a:r>
            <a:r>
              <a:rPr lang="ru-RU" sz="1800" u="sng" dirty="0" smtClean="0"/>
              <a:t>., Б.Т., </a:t>
            </a:r>
            <a:r>
              <a:rPr lang="ru-RU" sz="1800" u="sng" dirty="0" err="1" smtClean="0"/>
              <a:t>Ромод</a:t>
            </a:r>
            <a:r>
              <a:rPr lang="ru-RU" sz="1800" u="sng" dirty="0" smtClean="0"/>
              <a:t>./</a:t>
            </a:r>
          </a:p>
          <a:p>
            <a:pPr marL="0" indent="0">
              <a:buNone/>
            </a:pPr>
            <a:r>
              <a:rPr lang="ru-RU" sz="2400" dirty="0" smtClean="0"/>
              <a:t>- «Детская общественная приёмная»</a:t>
            </a:r>
          </a:p>
          <a:p>
            <a:pPr marL="0" indent="0">
              <a:buNone/>
            </a:pPr>
            <a:r>
              <a:rPr lang="ru-RU" sz="2400" dirty="0" smtClean="0"/>
              <a:t>- «Актив года»</a:t>
            </a:r>
          </a:p>
          <a:p>
            <a:pPr marL="0" indent="0">
              <a:buNone/>
            </a:pPr>
            <a:r>
              <a:rPr lang="ru-RU" sz="2400" dirty="0" smtClean="0"/>
              <a:t>- «Школьная пресса» </a:t>
            </a:r>
            <a:r>
              <a:rPr lang="ru-RU" sz="1800" u="sng" dirty="0" smtClean="0"/>
              <a:t>/Билярск/</a:t>
            </a:r>
          </a:p>
          <a:p>
            <a:pPr marL="0" indent="0">
              <a:buNone/>
            </a:pPr>
            <a:r>
              <a:rPr lang="ru-RU" sz="2400" dirty="0" smtClean="0"/>
              <a:t>- «Моя инициатива» </a:t>
            </a:r>
            <a:r>
              <a:rPr lang="ru-RU" sz="1800" u="sng" dirty="0" smtClean="0"/>
              <a:t>/3 ДОО: №1, Бил., </a:t>
            </a:r>
            <a:r>
              <a:rPr lang="ru-RU" sz="1800" u="sng" dirty="0" err="1" smtClean="0"/>
              <a:t>Ромод</a:t>
            </a:r>
            <a:r>
              <a:rPr lang="ru-RU" sz="1800" u="sng" dirty="0" smtClean="0"/>
              <a:t>./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5926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Детское движение /из 8 позиций/</a:t>
            </a:r>
            <a:endParaRPr lang="ru-RU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843214"/>
              </p:ext>
            </p:extLst>
          </p:nvPr>
        </p:nvGraphicFramePr>
        <p:xfrm>
          <a:off x="107504" y="1340768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532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Результативность участия: призовые места в РТ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200" dirty="0" smtClean="0"/>
              <a:t>АНШ №4, «Экологический марафон» в рамках конкурса «Детство без границ»</a:t>
            </a:r>
          </a:p>
          <a:p>
            <a:pPr>
              <a:buFontTx/>
              <a:buChar char="-"/>
            </a:pPr>
            <a:endParaRPr lang="ru-RU" sz="3200" dirty="0"/>
          </a:p>
          <a:p>
            <a:pPr>
              <a:buFontTx/>
              <a:buChar char="-"/>
            </a:pPr>
            <a:endParaRPr lang="ru-RU" sz="3200" dirty="0" smtClean="0"/>
          </a:p>
          <a:p>
            <a:pPr>
              <a:buFontTx/>
              <a:buChar char="-"/>
            </a:pP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ВСЁ!!!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59565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0" y="188640"/>
            <a:ext cx="8750208" cy="72007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Мониторинг участия  в мероприятиях воспитательной направленности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5530901"/>
              </p:ext>
            </p:extLst>
          </p:nvPr>
        </p:nvGraphicFramePr>
        <p:xfrm>
          <a:off x="395536" y="1844824"/>
          <a:ext cx="7920879" cy="3657694"/>
        </p:xfrm>
        <a:graphic>
          <a:graphicData uri="http://schemas.openxmlformats.org/drawingml/2006/table">
            <a:tbl>
              <a:tblPr/>
              <a:tblGrid>
                <a:gridCol w="576064"/>
                <a:gridCol w="2160240"/>
                <a:gridCol w="1155551"/>
                <a:gridCol w="1141627"/>
                <a:gridCol w="1065519"/>
                <a:gridCol w="1065519"/>
                <a:gridCol w="756359"/>
              </a:tblGrid>
              <a:tr h="5760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onstantia" panose="02030602050306030303" pitchFamily="18" charset="0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Наименование ОО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  <a:ea typeface="Calibri"/>
                          <a:cs typeface="Times New Roman"/>
                        </a:rPr>
                        <a:t>Направления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Итого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макс. 40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ПАВ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ДОО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Constantia" panose="02030602050306030303" pitchFamily="18" charset="0"/>
                        </a:rPr>
                        <a:t>Патр</a:t>
                      </a:r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.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Прав.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1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Constantia" panose="02030602050306030303" pitchFamily="18" charset="0"/>
                        </a:rPr>
                        <a:t>Билярская</a:t>
                      </a:r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Constantia" panose="02030602050306030303" pitchFamily="18" charset="0"/>
                        </a:rPr>
                        <a:t>сош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5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7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9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7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Constantia" panose="02030602050306030303" pitchFamily="18" charset="0"/>
                        </a:rPr>
                        <a:t>28</a:t>
                      </a:r>
                      <a:endParaRPr lang="ru-RU" sz="3200" b="1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2.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Ромодановская </a:t>
                      </a:r>
                      <a:r>
                        <a:rPr lang="ru-RU" sz="1800" dirty="0" err="1" smtClean="0">
                          <a:latin typeface="Constantia" panose="02030602050306030303" pitchFamily="18" charset="0"/>
                        </a:rPr>
                        <a:t>сош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4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10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6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6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Constantia" panose="02030602050306030303" pitchFamily="18" charset="0"/>
                        </a:rPr>
                        <a:t>27</a:t>
                      </a:r>
                      <a:endParaRPr lang="ru-RU" sz="3200" b="1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67449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3.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Constantia" panose="02030602050306030303" pitchFamily="18" charset="0"/>
                        </a:rPr>
                        <a:t>Ялкынская</a:t>
                      </a:r>
                      <a:r>
                        <a:rPr lang="ru-RU" sz="1800" baseline="0" dirty="0" smtClean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Constantia" panose="02030602050306030303" pitchFamily="18" charset="0"/>
                        </a:rPr>
                        <a:t>оош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4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5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9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onstantia" panose="02030602050306030303" pitchFamily="18" charset="0"/>
                        </a:rPr>
                        <a:t>4</a:t>
                      </a:r>
                      <a:endParaRPr lang="ru-RU" sz="1800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Constantia" panose="02030602050306030303" pitchFamily="18" charset="0"/>
                        </a:rPr>
                        <a:t>22</a:t>
                      </a:r>
                      <a:endParaRPr lang="ru-RU" sz="3200" b="1" dirty="0">
                        <a:latin typeface="Constantia" panose="02030602050306030303" pitchFamily="18" charset="0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0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0" y="188640"/>
            <a:ext cx="8750208" cy="72007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Мониторинг участия  в мероприятиях воспитательной направленности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666116"/>
              </p:ext>
            </p:extLst>
          </p:nvPr>
        </p:nvGraphicFramePr>
        <p:xfrm>
          <a:off x="251519" y="908719"/>
          <a:ext cx="8568953" cy="5611990"/>
        </p:xfrm>
        <a:graphic>
          <a:graphicData uri="http://schemas.openxmlformats.org/drawingml/2006/table">
            <a:tbl>
              <a:tblPr/>
              <a:tblGrid>
                <a:gridCol w="543299"/>
                <a:gridCol w="2476592"/>
                <a:gridCol w="1690366"/>
                <a:gridCol w="1126911"/>
                <a:gridCol w="1126911"/>
                <a:gridCol w="925501"/>
                <a:gridCol w="679373"/>
              </a:tblGrid>
              <a:tr h="4320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№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 ОО</a:t>
                      </a:r>
                      <a:endParaRPr lang="ru-RU" sz="1600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Направления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Итого</a:t>
                      </a:r>
                      <a:endParaRPr lang="ru-RU" sz="1600" dirty="0"/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40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ПАВ</a:t>
                      </a:r>
                      <a:endParaRPr lang="ru-RU" sz="1600" dirty="0"/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ДОО</a:t>
                      </a:r>
                      <a:endParaRPr lang="ru-RU" sz="1600" dirty="0"/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Патр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Прав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4.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+mn-lt"/>
                        </a:rPr>
                        <a:t>Б.Тиганская</a:t>
                      </a:r>
                      <a:r>
                        <a:rPr lang="ru-RU" sz="1600" baseline="0" dirty="0" smtClean="0">
                          <a:latin typeface="+mn-lt"/>
                        </a:rPr>
                        <a:t> </a:t>
                      </a:r>
                      <a:r>
                        <a:rPr lang="ru-RU" sz="1600" baseline="0" dirty="0" err="1" smtClean="0">
                          <a:latin typeface="+mn-lt"/>
                        </a:rPr>
                        <a:t>оош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19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2409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5.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+mn-lt"/>
                        </a:rPr>
                        <a:t>Шаминская</a:t>
                      </a:r>
                      <a:r>
                        <a:rPr lang="ru-RU" sz="1600" dirty="0" smtClean="0">
                          <a:latin typeface="+mn-lt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</a:rPr>
                        <a:t>оош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8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18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5178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6.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АСОШ №2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18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36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7.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+mn-lt"/>
                          <a:ea typeface="Calibri"/>
                          <a:cs typeface="Times New Roman"/>
                        </a:rPr>
                        <a:t>Куркульская</a:t>
                      </a: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  <a:ea typeface="Calibri"/>
                          <a:cs typeface="Times New Roman"/>
                        </a:rPr>
                        <a:t>сош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17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9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8.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+mn-lt"/>
                          <a:ea typeface="Calibri"/>
                          <a:cs typeface="Times New Roman"/>
                        </a:rPr>
                        <a:t>Ср.Тиганская</a:t>
                      </a: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  <a:ea typeface="Calibri"/>
                          <a:cs typeface="Times New Roman"/>
                        </a:rPr>
                        <a:t>сош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17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+mn-lt"/>
                          <a:ea typeface="Calibri"/>
                          <a:cs typeface="Times New Roman"/>
                        </a:rPr>
                        <a:t>Ст.Шенталинская</a:t>
                      </a: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  <a:ea typeface="Calibri"/>
                          <a:cs typeface="Times New Roman"/>
                        </a:rPr>
                        <a:t>оош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17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10.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+mn-lt"/>
                        </a:rPr>
                        <a:t>М.Курналинская</a:t>
                      </a:r>
                      <a:r>
                        <a:rPr lang="ru-RU" sz="1600" dirty="0" smtClean="0">
                          <a:latin typeface="+mn-lt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</a:rPr>
                        <a:t>сош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16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7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11.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Лебединская</a:t>
                      </a:r>
                      <a:r>
                        <a:rPr lang="ru-RU" sz="1600" baseline="0" dirty="0" smtClean="0">
                          <a:latin typeface="+mn-lt"/>
                        </a:rPr>
                        <a:t> </a:t>
                      </a:r>
                      <a:r>
                        <a:rPr lang="ru-RU" sz="1600" baseline="0" dirty="0" err="1" smtClean="0">
                          <a:latin typeface="+mn-lt"/>
                        </a:rPr>
                        <a:t>оош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16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0099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12.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Сахаровская</a:t>
                      </a:r>
                      <a:r>
                        <a:rPr lang="ru-RU" sz="1600" baseline="0" dirty="0" smtClean="0">
                          <a:latin typeface="+mn-lt"/>
                        </a:rPr>
                        <a:t> </a:t>
                      </a:r>
                      <a:r>
                        <a:rPr lang="ru-RU" sz="1600" baseline="0" dirty="0" err="1" smtClean="0">
                          <a:latin typeface="+mn-lt"/>
                        </a:rPr>
                        <a:t>сош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+mn-lt"/>
                        </a:rPr>
                        <a:t>15</a:t>
                      </a:r>
                      <a:endParaRPr lang="ru-RU" sz="2400" b="1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13.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+mn-lt"/>
                        </a:rPr>
                        <a:t>П.Шенталинская</a:t>
                      </a:r>
                      <a:r>
                        <a:rPr lang="ru-RU" sz="1600" dirty="0" smtClean="0">
                          <a:latin typeface="+mn-lt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</a:rPr>
                        <a:t>оош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7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781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14.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АСОШ №1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6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052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15.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АСОШ №3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4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2266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+mn-lt"/>
                        </a:rPr>
                        <a:t>16.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+mn-lt"/>
                        </a:rPr>
                        <a:t>Левашовская</a:t>
                      </a:r>
                      <a:r>
                        <a:rPr lang="ru-RU" sz="1600" dirty="0" smtClean="0">
                          <a:latin typeface="+mn-lt"/>
                        </a:rPr>
                        <a:t> </a:t>
                      </a:r>
                      <a:r>
                        <a:rPr lang="ru-RU" sz="1600" dirty="0" err="1" smtClean="0">
                          <a:latin typeface="+mn-lt"/>
                        </a:rPr>
                        <a:t>сош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74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0" y="188640"/>
            <a:ext cx="8750208" cy="72007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Мониторинг участия  в мероприятиях воспитательной направленности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251881"/>
              </p:ext>
            </p:extLst>
          </p:nvPr>
        </p:nvGraphicFramePr>
        <p:xfrm>
          <a:off x="395536" y="1268761"/>
          <a:ext cx="8568951" cy="3794634"/>
        </p:xfrm>
        <a:graphic>
          <a:graphicData uri="http://schemas.openxmlformats.org/drawingml/2006/table">
            <a:tbl>
              <a:tblPr/>
              <a:tblGrid>
                <a:gridCol w="543300"/>
                <a:gridCol w="2288812"/>
                <a:gridCol w="1234510"/>
                <a:gridCol w="1234510"/>
                <a:gridCol w="1307128"/>
                <a:gridCol w="1234510"/>
                <a:gridCol w="726181"/>
              </a:tblGrid>
              <a:tr h="7271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№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Наименование ОО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Направления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Итого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379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ПАВ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ДОО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C00000"/>
                          </a:solidFill>
                        </a:rPr>
                        <a:t>Патр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Прав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045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17.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Кр.Баранская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оош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13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903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18.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Родниковская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сош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338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19.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Ерыклинская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оош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21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20.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Б.Полянская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сош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89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21.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Реченская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оош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045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22.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Ч.Майнская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</a:rPr>
                        <a:t>оош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58608" marR="58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07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40960" cy="79208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Причины невысоких результатов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400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- Недостаточная профессиональная компетентность педагогов;</a:t>
            </a:r>
          </a:p>
          <a:p>
            <a:pPr marL="0" indent="0" algn="just">
              <a:buNone/>
            </a:pPr>
            <a:r>
              <a:rPr lang="ru-RU" dirty="0" smtClean="0"/>
              <a:t>- Ограниченное количество представляемых на конкурсы работ </a:t>
            </a:r>
            <a:r>
              <a:rPr lang="ru-RU" sz="2400" u="sng" dirty="0" smtClean="0"/>
              <a:t>/затрудняется </a:t>
            </a:r>
            <a:r>
              <a:rPr lang="ru-RU" sz="2400" u="sng" dirty="0" smtClean="0"/>
              <a:t>выбор/;</a:t>
            </a:r>
            <a:endParaRPr lang="ru-RU" sz="2400" u="sng" dirty="0" smtClean="0"/>
          </a:p>
          <a:p>
            <a:pPr marL="0" indent="0" algn="just">
              <a:buNone/>
            </a:pPr>
            <a:r>
              <a:rPr lang="ru-RU" dirty="0" smtClean="0"/>
              <a:t>- Низкое качество материалов </a:t>
            </a:r>
            <a:r>
              <a:rPr lang="ru-RU" sz="2400" u="sng" dirty="0" smtClean="0"/>
              <a:t>(содержание, грамотность, оформление);</a:t>
            </a:r>
          </a:p>
          <a:p>
            <a:pPr marL="0" indent="0" algn="just">
              <a:buNone/>
            </a:pPr>
            <a:r>
              <a:rPr lang="ru-RU" dirty="0" smtClean="0"/>
              <a:t>- Недостаточное владение навыками пиар-менеджмента, продвижения (лично себя, ребёнка, группы, организации) в сетевых сообществах </a:t>
            </a:r>
            <a:r>
              <a:rPr lang="ru-RU" sz="2400" u="sng" dirty="0" smtClean="0"/>
              <a:t>/этого часто требуют различные акции, конкурсы</a:t>
            </a:r>
            <a:r>
              <a:rPr lang="ru-RU" sz="2400" u="sng" dirty="0" smtClean="0"/>
              <a:t>/: «Если об этом не сообщалось в сетях, значит, этого НЕ БЫЛО»;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- Неумелые </a:t>
            </a:r>
            <a:r>
              <a:rPr lang="ru-RU" sz="2400" dirty="0" smtClean="0"/>
              <a:t>действия администрации: отсутствие контроля, неумение/нежелание требовать </a:t>
            </a:r>
            <a:r>
              <a:rPr lang="ru-RU" sz="2400" dirty="0"/>
              <a:t>от конкретных </a:t>
            </a:r>
            <a:r>
              <a:rPr lang="ru-RU" sz="2400" dirty="0" smtClean="0"/>
              <a:t>лиц </a:t>
            </a:r>
            <a:r>
              <a:rPr lang="ru-RU" sz="2400" u="sng" dirty="0" smtClean="0"/>
              <a:t>качественного</a:t>
            </a:r>
            <a:r>
              <a:rPr lang="ru-RU" sz="2400" dirty="0" smtClean="0"/>
              <a:t> и </a:t>
            </a:r>
            <a:r>
              <a:rPr lang="ru-RU" sz="2400" u="sng" dirty="0" smtClean="0"/>
              <a:t>своевременного</a:t>
            </a:r>
            <a:r>
              <a:rPr lang="ru-RU" sz="2400" dirty="0" smtClean="0"/>
              <a:t> выполнения заданий, непродуманное распределение заданий (не тому и не тогда</a:t>
            </a:r>
            <a:r>
              <a:rPr lang="ru-RU" sz="2400" dirty="0" smtClean="0"/>
              <a:t>)))</a:t>
            </a:r>
          </a:p>
          <a:p>
            <a:pPr marL="0" indent="0" algn="just">
              <a:buNone/>
            </a:pPr>
            <a:r>
              <a:rPr lang="ru-RU" sz="2400" dirty="0" smtClean="0"/>
              <a:t>- Лень и равнодушие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06328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n-lt"/>
              </a:rPr>
              <a:t>Пути преодоления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- Повышение профессиональной компетентности педагогов, в </a:t>
            </a:r>
            <a:r>
              <a:rPr lang="ru-RU" dirty="0" err="1" smtClean="0"/>
              <a:t>т.ч</a:t>
            </a:r>
            <a:r>
              <a:rPr lang="ru-RU" dirty="0" smtClean="0"/>
              <a:t>. ИКТ-компетентности, предполагающей работу в сетевых сообществах;</a:t>
            </a:r>
          </a:p>
          <a:p>
            <a:pPr marL="0" indent="0" algn="just">
              <a:buNone/>
            </a:pPr>
            <a:r>
              <a:rPr lang="ru-RU" dirty="0" smtClean="0"/>
              <a:t>- Контроль со стороны администрации;</a:t>
            </a:r>
          </a:p>
          <a:p>
            <a:pPr marL="0" indent="0" algn="just">
              <a:buNone/>
            </a:pPr>
            <a:r>
              <a:rPr lang="ru-RU" dirty="0" smtClean="0"/>
              <a:t>- Определение квоты на ОО со стороны руководства;</a:t>
            </a:r>
          </a:p>
          <a:p>
            <a:pPr marL="0" indent="0" algn="just">
              <a:buNone/>
            </a:pPr>
            <a:r>
              <a:rPr lang="ru-RU" dirty="0" smtClean="0"/>
              <a:t>- Публичная презентация работ победителей для сравнения и образца, ориентира (в </a:t>
            </a:r>
            <a:r>
              <a:rPr lang="ru-RU" dirty="0" err="1" smtClean="0"/>
              <a:t>т.ч</a:t>
            </a:r>
            <a:r>
              <a:rPr lang="ru-RU" dirty="0" smtClean="0"/>
              <a:t>. в сетевых сообществах);</a:t>
            </a:r>
          </a:p>
          <a:p>
            <a:pPr marL="0" indent="0" algn="just">
              <a:buNone/>
            </a:pPr>
            <a:r>
              <a:rPr lang="ru-RU" dirty="0" smtClean="0"/>
              <a:t>- Самообразование и делегирование полномочий , в </a:t>
            </a:r>
            <a:r>
              <a:rPr lang="ru-RU" dirty="0" err="1" smtClean="0"/>
              <a:t>т.ч</a:t>
            </a:r>
            <a:r>
              <a:rPr lang="ru-RU" dirty="0" smtClean="0"/>
              <a:t>. ученикам (членам ДОО);</a:t>
            </a:r>
          </a:p>
          <a:p>
            <a:pPr marL="0" indent="0" algn="just">
              <a:buNone/>
            </a:pPr>
            <a:r>
              <a:rPr lang="ru-RU" dirty="0" smtClean="0"/>
              <a:t>- Либерализм </a:t>
            </a:r>
            <a:r>
              <a:rPr lang="ru-RU" smtClean="0"/>
              <a:t>не приветствуется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49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697</TotalTime>
  <Words>1113</Words>
  <Application>Microsoft Office PowerPoint</Application>
  <PresentationFormat>Экран (4:3)</PresentationFormat>
  <Paragraphs>281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Результаты деятельности в сфере воспитания /2016-2017 уч.г./</vt:lpstr>
      <vt:lpstr>Курируемые направления</vt:lpstr>
      <vt:lpstr>       Правовое и антикоррупционное воспитание  </vt:lpstr>
      <vt:lpstr>Правовое и антикоррупционное воспитание  /10 позиций/</vt:lpstr>
      <vt:lpstr>Результативность участия: призовые места в РТ</vt:lpstr>
      <vt:lpstr>        Патриотическое воспитание  </vt:lpstr>
      <vt:lpstr>Патриотическое воспитание /14 позиций/ </vt:lpstr>
      <vt:lpstr>Результативность участия: призовые места в РТ, РФ</vt:lpstr>
      <vt:lpstr>           Профилактика употребления ПАВ и пропаганда ЗОЖ.  </vt:lpstr>
      <vt:lpstr>Профилактика употребления ПАВ и пропаганда ЗОЖ /8 позиций/</vt:lpstr>
      <vt:lpstr>Результативность участия: призовые места в РТ</vt:lpstr>
      <vt:lpstr>       Детское движение: ДОО и ШУС </vt:lpstr>
      <vt:lpstr>Детское движение /из 8 позиций/</vt:lpstr>
      <vt:lpstr>Результативность участия: призовые места в РТ</vt:lpstr>
      <vt:lpstr>Мониторинг участия  в мероприятиях воспитательной направленности</vt:lpstr>
      <vt:lpstr>Мониторинг участия  в мероприятиях воспитательной направленности</vt:lpstr>
      <vt:lpstr>Мониторинг участия  в мероприятиях воспитательной направленности</vt:lpstr>
      <vt:lpstr>Причины невысоких результатов</vt:lpstr>
      <vt:lpstr>Пути преодоления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в конкурсах воспитательной  направленности</dc:title>
  <dc:creator>лаура</dc:creator>
  <cp:lastModifiedBy>лаура</cp:lastModifiedBy>
  <cp:revision>82</cp:revision>
  <cp:lastPrinted>2017-05-22T15:06:55Z</cp:lastPrinted>
  <dcterms:created xsi:type="dcterms:W3CDTF">2016-12-14T10:49:15Z</dcterms:created>
  <dcterms:modified xsi:type="dcterms:W3CDTF">2017-05-23T04:29:38Z</dcterms:modified>
</cp:coreProperties>
</file>